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3" r:id="rId2"/>
    <p:sldId id="284" r:id="rId3"/>
    <p:sldId id="257" r:id="rId4"/>
    <p:sldId id="289" r:id="rId5"/>
    <p:sldId id="285" r:id="rId6"/>
    <p:sldId id="263" r:id="rId7"/>
    <p:sldId id="264" r:id="rId8"/>
    <p:sldId id="306" r:id="rId9"/>
    <p:sldId id="307" r:id="rId10"/>
    <p:sldId id="290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286" r:id="rId19"/>
    <p:sldId id="291" r:id="rId20"/>
    <p:sldId id="292" r:id="rId21"/>
    <p:sldId id="294" r:id="rId22"/>
    <p:sldId id="295" r:id="rId23"/>
    <p:sldId id="305" r:id="rId24"/>
    <p:sldId id="31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, Congying" initials="XC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Xia, Congying" initials="XC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Xia, Congying" initials="XC [3]" lastIdx="1" clrIdx="2">
    <p:extLst>
      <p:ext uri="{19B8F6BF-5375-455C-9EA6-DF929625EA0E}">
        <p15:presenceInfo xmlns:p15="http://schemas.microsoft.com/office/powerpoint/2012/main" userId="" providerId=""/>
      </p:ext>
    </p:extLst>
  </p:cmAuthor>
  <p:cmAuthor id="4" name="Xia, Congying" initials="XC [2] [2]" lastIdx="1" clrIdx="3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0429"/>
  </p:normalViewPr>
  <p:slideViewPr>
    <p:cSldViewPr snapToGrid="0" snapToObjects="1">
      <p:cViewPr varScale="1">
        <p:scale>
          <a:sx n="90" d="100"/>
          <a:sy n="90" d="100"/>
        </p:scale>
        <p:origin x="10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Lichao_Sun/Desktop/Course/CS412/project/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Sheet1!$C$4:$C$9</c:f>
              <c:numCache>
                <c:formatCode>General</c:formatCode>
                <c:ptCount val="6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0.71671</c:v>
                </c:pt>
                <c:pt idx="1">
                  <c:v>0.72637</c:v>
                </c:pt>
                <c:pt idx="2">
                  <c:v>0.73009</c:v>
                </c:pt>
                <c:pt idx="3">
                  <c:v>0.73109</c:v>
                </c:pt>
                <c:pt idx="4">
                  <c:v>0.7313</c:v>
                </c:pt>
                <c:pt idx="5">
                  <c:v>0.7314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2347984"/>
        <c:axId val="384853088"/>
      </c:lineChart>
      <c:catAx>
        <c:axId val="742347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Number</a:t>
                </a:r>
                <a:r>
                  <a:rPr lang="en-US" sz="1400" b="1" baseline="0"/>
                  <a:t> of trees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853088"/>
        <c:crosses val="autoZero"/>
        <c:auto val="1"/>
        <c:lblAlgn val="ctr"/>
        <c:lblOffset val="100"/>
        <c:noMultiLvlLbl val="0"/>
      </c:catAx>
      <c:valAx>
        <c:axId val="38485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34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Sheet1!$C$14:$C$15</c:f>
              <c:strCache>
                <c:ptCount val="2"/>
                <c:pt idx="0">
                  <c:v>sqrt</c:v>
                </c:pt>
                <c:pt idx="1">
                  <c:v>log2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0.722941546197</c:v>
                </c:pt>
                <c:pt idx="1">
                  <c:v>0.73588937775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8243360"/>
        <c:axId val="874127600"/>
      </c:barChart>
      <c:catAx>
        <c:axId val="878243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</a:t>
                </a:r>
                <a:r>
                  <a:rPr lang="en-US" sz="1400" b="1" baseline="0"/>
                  <a:t> features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127600"/>
        <c:crosses val="autoZero"/>
        <c:auto val="1"/>
        <c:lblAlgn val="ctr"/>
        <c:lblOffset val="100"/>
        <c:noMultiLvlLbl val="0"/>
      </c:catAx>
      <c:valAx>
        <c:axId val="87412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24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Sheet1!$D$22:$D$26</c:f>
              <c:numCache>
                <c:formatCode>General</c:formatCode>
                <c:ptCount val="5"/>
                <c:pt idx="0">
                  <c:v>0.73588937775</c:v>
                </c:pt>
                <c:pt idx="1">
                  <c:v>0.587303582652</c:v>
                </c:pt>
                <c:pt idx="2">
                  <c:v>0.559019484601</c:v>
                </c:pt>
                <c:pt idx="3">
                  <c:v>0.529101194217</c:v>
                </c:pt>
                <c:pt idx="4">
                  <c:v>0.4974230044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2926624"/>
        <c:axId val="787708704"/>
      </c:lineChart>
      <c:catAx>
        <c:axId val="382926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/>
                  <a:t>min_samples_leaf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708704"/>
        <c:crosses val="autoZero"/>
        <c:auto val="1"/>
        <c:lblAlgn val="ctr"/>
        <c:lblOffset val="100"/>
        <c:noMultiLvlLbl val="0"/>
      </c:catAx>
      <c:valAx>
        <c:axId val="78770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92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Performance</a:t>
            </a:r>
          </a:p>
        </c:rich>
      </c:tx>
      <c:layout>
        <c:manualLayout>
          <c:xMode val="edge"/>
          <c:yMode val="edge"/>
          <c:x val="0.408356481481481"/>
          <c:y val="0.0323101777059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Sheet1!$B$1:$B$9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Sheet1!$C$1:$C$9</c:f>
              <c:numCache>
                <c:formatCode>General</c:formatCode>
                <c:ptCount val="9"/>
                <c:pt idx="0">
                  <c:v>0.653048397234</c:v>
                </c:pt>
                <c:pt idx="1">
                  <c:v>0.697674418605</c:v>
                </c:pt>
                <c:pt idx="2">
                  <c:v>0.713764927718</c:v>
                </c:pt>
                <c:pt idx="3">
                  <c:v>0.728346951603</c:v>
                </c:pt>
                <c:pt idx="4">
                  <c:v>0.733626649906</c:v>
                </c:pt>
                <c:pt idx="5">
                  <c:v>0.730609679447</c:v>
                </c:pt>
                <c:pt idx="6">
                  <c:v>0.733123821496</c:v>
                </c:pt>
                <c:pt idx="7">
                  <c:v>0.737649277184</c:v>
                </c:pt>
                <c:pt idx="8">
                  <c:v>0.737272155877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3835504"/>
        <c:axId val="742931616"/>
      </c:lineChart>
      <c:catAx>
        <c:axId val="743835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 depth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931616"/>
        <c:crosses val="autoZero"/>
        <c:auto val="1"/>
        <c:lblAlgn val="ctr"/>
        <c:lblOffset val="100"/>
        <c:noMultiLvlLbl val="0"/>
      </c:catAx>
      <c:valAx>
        <c:axId val="74293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3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Train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0.874827152734</c:v>
                </c:pt>
                <c:pt idx="1">
                  <c:v>0.904431175361</c:v>
                </c:pt>
                <c:pt idx="2">
                  <c:v>0.93331238215</c:v>
                </c:pt>
                <c:pt idx="3">
                  <c:v>0.933123821496</c:v>
                </c:pt>
              </c:numCache>
            </c:numRef>
          </c:yVal>
          <c:smooth val="0"/>
        </c:ser>
        <c:ser>
          <c:idx val="1"/>
          <c:order val="1"/>
          <c:tx>
            <c:v>Test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0.751194367614</c:v>
                </c:pt>
                <c:pt idx="1">
                  <c:v>0.758109127483</c:v>
                </c:pt>
                <c:pt idx="2">
                  <c:v>0.764018104099</c:v>
                </c:pt>
                <c:pt idx="3">
                  <c:v>0.764395272819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841936"/>
        <c:axId val="875862320"/>
      </c:scatterChart>
      <c:valAx>
        <c:axId val="87584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Interation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862320"/>
        <c:crosses val="autoZero"/>
        <c:crossBetween val="midCat"/>
      </c:valAx>
      <c:valAx>
        <c:axId val="875862320"/>
        <c:scaling>
          <c:orientation val="minMax"/>
          <c:max val="0.95"/>
          <c:min val="0.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841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Sheet1!$K$7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Sheet1!$J$8:$J$12</c:f>
              <c:strCache>
                <c:ptCount val="5"/>
                <c:pt idx="0">
                  <c:v>Random Forest</c:v>
                </c:pt>
                <c:pt idx="1">
                  <c:v>Naïve Bayes</c:v>
                </c:pt>
                <c:pt idx="2">
                  <c:v>SVM</c:v>
                </c:pt>
                <c:pt idx="3">
                  <c:v>LDA</c:v>
                </c:pt>
                <c:pt idx="4">
                  <c:v>Neural Network</c:v>
                </c:pt>
              </c:strCache>
            </c:strRef>
          </c:cat>
          <c:val>
            <c:numRef>
              <c:f>Sheet1!$K$8:$K$12</c:f>
              <c:numCache>
                <c:formatCode>0.00%</c:formatCode>
                <c:ptCount val="5"/>
                <c:pt idx="0">
                  <c:v>0.73727</c:v>
                </c:pt>
                <c:pt idx="1">
                  <c:v>0.76295</c:v>
                </c:pt>
                <c:pt idx="2">
                  <c:v>0.77383</c:v>
                </c:pt>
                <c:pt idx="4">
                  <c:v>0.78909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84428608"/>
        <c:axId val="785674336"/>
      </c:barChart>
      <c:catAx>
        <c:axId val="88442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674336"/>
        <c:crosses val="autoZero"/>
        <c:auto val="1"/>
        <c:lblAlgn val="ctr"/>
        <c:lblOffset val="100"/>
        <c:noMultiLvlLbl val="0"/>
      </c:catAx>
      <c:valAx>
        <c:axId val="7856743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crossAx val="88442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E02C-CED7-FD4B-8118-B8B726E846E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FCFB5-F408-534B-89F8-813AB6990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Our project is about a competition named \What's Cooking?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Kaggle1</a:t>
            </a:r>
          </a:p>
          <a:p>
            <a:endParaRPr 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www.kaggle.com</a:t>
            </a:r>
            <a:r>
              <a:rPr kumimoji="1" lang="en-US" altLang="zh-CN" dirty="0" smtClean="0"/>
              <a:t>/c/</a:t>
            </a:r>
            <a:r>
              <a:rPr kumimoji="1" lang="en-US" altLang="zh-CN" dirty="0" err="1" smtClean="0"/>
              <a:t>whats</a:t>
            </a:r>
            <a:r>
              <a:rPr kumimoji="1" lang="en-US" altLang="zh-CN" dirty="0" smtClean="0"/>
              <a:t>-cooking</a:t>
            </a:r>
          </a:p>
          <a:p>
            <a:endParaRPr kumimoji="1"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0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3 cuisine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20 classes and the</a:t>
            </a:r>
            <a:r>
              <a:rPr lang="en-US" baseline="0" dirty="0" smtClean="0"/>
              <a:t> </a:t>
            </a:r>
            <a:r>
              <a:rPr lang="en-US" dirty="0" smtClean="0"/>
              <a:t>areas of ROC curves are around 0.89 to 0.99. It suggests each class</a:t>
            </a:r>
            <a:r>
              <a:rPr lang="en-US" altLang="zh-CN" dirty="0" smtClean="0"/>
              <a:t>ifiers</a:t>
            </a:r>
            <a:r>
              <a:rPr lang="en-US" dirty="0" smtClean="0"/>
              <a:t> will</a:t>
            </a:r>
            <a:r>
              <a:rPr lang="en-US" baseline="0" dirty="0" smtClean="0"/>
              <a:t> perform</a:t>
            </a:r>
            <a:r>
              <a:rPr lang="en-US" dirty="0" smtClean="0"/>
              <a:t> well at some cutoffs. This figure only shows ROC curves of first three classes, since it is difficult to distinguish 20 curves together.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3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The minimum number of samples required to split an internal node </a:t>
            </a:r>
            <a:r>
              <a:rPr lang="en-US" altLang="zh-CN" dirty="0" smtClean="0"/>
              <a:t>Roc Curve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dirty="0" smtClean="0"/>
              <a:t>Change the unsupervised -&gt; supervised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smtClean="0"/>
              <a:t>Change the unsupervised -&gt; supervised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What’s Cooking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Eatable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2930" y="4230069"/>
            <a:ext cx="6305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He Huang, Ye Liu, </a:t>
            </a:r>
            <a:r>
              <a:rPr lang="en-US" sz="3200" dirty="0" err="1" smtClean="0"/>
              <a:t>Lichao</a:t>
            </a:r>
            <a:r>
              <a:rPr lang="en-US" sz="3200" dirty="0" smtClean="0"/>
              <a:t> Sun</a:t>
            </a:r>
          </a:p>
          <a:p>
            <a:pPr algn="ctr"/>
            <a:r>
              <a:rPr lang="en-US" sz="3200" dirty="0" smtClean="0"/>
              <a:t>Zhu Wang, Congying Xia, Fan Zhu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21341" y="3140649"/>
            <a:ext cx="840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CS 412 : Introduction to Machine Learning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04234" y="5547134"/>
            <a:ext cx="229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Apr 27, 2017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10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Naïve Bayes</a:t>
            </a:r>
            <a:endParaRPr kumimoji="1" lang="zh-CN" altLang="en-US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" y="1867098"/>
            <a:ext cx="4598060" cy="324431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5645"/>
              </p:ext>
            </p:extLst>
          </p:nvPr>
        </p:nvGraphicFramePr>
        <p:xfrm>
          <a:off x="284163" y="5380292"/>
          <a:ext cx="8288336" cy="114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84">
                  <a:extLst>
                    <a:ext uri="{9D8B030D-6E8A-4147-A177-3AD203B41FA5}">
                      <a16:colId xmlns:a16="http://schemas.microsoft.com/office/drawing/2014/main" xmlns="" val="3241015510"/>
                    </a:ext>
                  </a:extLst>
                </a:gridCol>
                <a:gridCol w="2072084">
                  <a:extLst>
                    <a:ext uri="{9D8B030D-6E8A-4147-A177-3AD203B41FA5}">
                      <a16:colId xmlns:a16="http://schemas.microsoft.com/office/drawing/2014/main" xmlns="" val="405444374"/>
                    </a:ext>
                  </a:extLst>
                </a:gridCol>
                <a:gridCol w="2072084">
                  <a:extLst>
                    <a:ext uri="{9D8B030D-6E8A-4147-A177-3AD203B41FA5}">
                      <a16:colId xmlns:a16="http://schemas.microsoft.com/office/drawing/2014/main" xmlns="" val="2117610532"/>
                    </a:ext>
                  </a:extLst>
                </a:gridCol>
                <a:gridCol w="2072084">
                  <a:extLst>
                    <a:ext uri="{9D8B030D-6E8A-4147-A177-3AD203B41FA5}">
                      <a16:colId xmlns:a16="http://schemas.microsoft.com/office/drawing/2014/main" xmlns="" val="136502157"/>
                    </a:ext>
                  </a:extLst>
                </a:gridCol>
              </a:tblGrid>
              <a:tr h="50049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F-score(micro)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F-score(macro)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85722009"/>
                  </a:ext>
                </a:extLst>
              </a:tr>
              <a:tr h="362129"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0.788229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50688218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0.685015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4574784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57786" y="2331919"/>
            <a:ext cx="34147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5-fold cross-validation to tune smoothing parameter alpha, we got alpha=0.125 to build model.</a:t>
            </a:r>
          </a:p>
          <a:p>
            <a:endParaRPr lang="en-US" dirty="0"/>
          </a:p>
          <a:p>
            <a:r>
              <a:rPr lang="en-US" dirty="0"/>
              <a:t>There are 20 classes and the areas of ROC curves are around 0.89 to 0.99.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62163"/>
            <a:ext cx="7076747" cy="3992563"/>
          </a:xfrm>
        </p:spPr>
        <p:txBody>
          <a:bodyPr>
            <a:normAutofit/>
          </a:bodyPr>
          <a:lstStyle/>
          <a:p>
            <a:r>
              <a:rPr lang="en-US" dirty="0" err="1"/>
              <a:t>max_iter</a:t>
            </a:r>
            <a:endParaRPr lang="en-US" dirty="0" smtClean="0"/>
          </a:p>
          <a:p>
            <a:pPr lvl="1"/>
            <a:r>
              <a:rPr lang="en-US" dirty="0"/>
              <a:t>The maximum number of iterations to be run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571206" y="3266694"/>
          <a:ext cx="4286250" cy="278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66573" y="3414714"/>
          <a:ext cx="3738726" cy="225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42"/>
                <a:gridCol w="1246242"/>
                <a:gridCol w="1246242"/>
              </a:tblGrid>
              <a:tr h="29400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err="1" smtClean="0">
                          <a:effectLst/>
                        </a:rPr>
                        <a:t>Max_Iter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0.874827153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0.751194368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0.904431175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0.758109127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0.933312382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0.764018104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0.933123821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0.764395273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44" y="2133601"/>
            <a:ext cx="7076747" cy="577142"/>
          </a:xfrm>
        </p:spPr>
        <p:txBody>
          <a:bodyPr/>
          <a:lstStyle/>
          <a:p>
            <a:r>
              <a:rPr lang="en-US" altLang="zh-CN" dirty="0" smtClean="0"/>
              <a:t>C:</a:t>
            </a:r>
            <a:r>
              <a:rPr lang="zh-CN" altLang="en-US" dirty="0" smtClean="0"/>
              <a:t> </a:t>
            </a:r>
            <a:r>
              <a:rPr lang="en-US" dirty="0"/>
              <a:t>Penalty parameter C of the error term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3206" y="5029931"/>
          <a:ext cx="6096000" cy="1403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999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0.9085167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0.7725672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33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squred_hing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3206" y="27650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</a:rPr>
                        <a:t>0.5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smtClean="0">
                          <a:effectLst/>
                        </a:rPr>
                        <a:t>0.9221873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0.7738245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u="none" strike="noStrike" dirty="0" smtClean="0">
                          <a:effectLst/>
                        </a:rPr>
                        <a:t>0.9403834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0.7523259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770044" y="4350599"/>
            <a:ext cx="7076747" cy="57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‘hinge’ or ‘</a:t>
            </a:r>
            <a:r>
              <a:rPr lang="en-US" dirty="0" err="1"/>
              <a:t>squared_hinge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03" y="2133601"/>
            <a:ext cx="8088206" cy="5667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09317" y="2700338"/>
            <a:ext cx="5323778" cy="38290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27103" y="6167437"/>
            <a:ext cx="8088206" cy="56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butter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All-purpose flour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Baking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eggs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Flour tortillas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99155" y="4025364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DA_topic_wor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5"/>
          <a:stretch/>
        </p:blipFill>
        <p:spPr>
          <a:xfrm>
            <a:off x="422539" y="2582139"/>
            <a:ext cx="8297333" cy="34021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/>
              <a:t>Most probable topics in five of the docs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 descr="LDA_doc_top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575095"/>
            <a:ext cx="6500813" cy="4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 + KNN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 smtClean="0"/>
              <a:t>Unsupervised -&gt; 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Neural Network</a:t>
            </a:r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18646" y="2022242"/>
            <a:ext cx="4839604" cy="4320949"/>
            <a:chOff x="3971021" y="1265005"/>
            <a:chExt cx="4839604" cy="43209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65005"/>
              <a:ext cx="3476625" cy="4320949"/>
            </a:xfrm>
            <a:prstGeom prst="rect">
              <a:avLst/>
            </a:prstGeom>
          </p:spPr>
        </p:pic>
        <p:sp>
          <p:nvSpPr>
            <p:cNvPr id="8" name="Left Brace 7"/>
            <p:cNvSpPr/>
            <p:nvPr/>
          </p:nvSpPr>
          <p:spPr>
            <a:xfrm>
              <a:off x="5210175" y="4171014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5212751" y="3136692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5210175" y="2123017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5210175" y="1670652"/>
              <a:ext cx="444864" cy="387309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82071" y="1716846"/>
              <a:ext cx="133696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4</a:t>
              </a:r>
              <a:r>
                <a:rPr lang="en-US" altLang="zh-CN" sz="1350" b="1" baseline="30000" dirty="0"/>
                <a:t>th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2071" y="2458621"/>
              <a:ext cx="13371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3</a:t>
              </a:r>
              <a:r>
                <a:rPr lang="en-US" altLang="zh-CN" sz="1350" b="1" baseline="30000" dirty="0"/>
                <a:t>rd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1021" y="3459992"/>
              <a:ext cx="13594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2</a:t>
              </a:r>
              <a:r>
                <a:rPr lang="en-US" altLang="zh-CN" sz="1350" b="1" baseline="30000" dirty="0"/>
                <a:t>nd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5383" y="4517351"/>
              <a:ext cx="1319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1</a:t>
              </a:r>
              <a:r>
                <a:rPr lang="en-US" altLang="zh-CN" sz="1350" b="1" baseline="30000" dirty="0"/>
                <a:t>st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" y="2943928"/>
            <a:ext cx="2847809" cy="19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81" y="2039835"/>
            <a:ext cx="5776519" cy="433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392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3644"/>
              </p:ext>
            </p:extLst>
          </p:nvPr>
        </p:nvGraphicFramePr>
        <p:xfrm>
          <a:off x="284165" y="3637198"/>
          <a:ext cx="2964266" cy="129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8"/>
                <a:gridCol w="1088459"/>
                <a:gridCol w="1093939"/>
              </a:tblGrid>
              <a:tr h="3895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</a:tr>
              <a:tr h="4908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0.987010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0.043150</a:t>
                      </a:r>
                      <a:endParaRPr lang="en-US" dirty="0"/>
                    </a:p>
                  </a:txBody>
                  <a:tcPr/>
                </a:tc>
              </a:tr>
              <a:tr h="41160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0.789090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1.269093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2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Project Description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886350"/>
            <a:ext cx="7132204" cy="4823731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 err="1" smtClean="0"/>
              <a:t>Kaggle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Goal</a:t>
            </a:r>
          </a:p>
          <a:p>
            <a:pPr lvl="2"/>
            <a:r>
              <a:rPr lang="en-US" dirty="0" smtClean="0"/>
              <a:t>use </a:t>
            </a:r>
            <a:r>
              <a:rPr lang="en-US" dirty="0"/>
              <a:t>recipe ingredients to predict the </a:t>
            </a:r>
            <a:r>
              <a:rPr lang="en-US" dirty="0" smtClean="0"/>
              <a:t>cuisine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Training data</a:t>
            </a:r>
          </a:p>
          <a:p>
            <a:pPr lvl="3"/>
            <a:r>
              <a:rPr lang="en-US" dirty="0" smtClean="0"/>
              <a:t>39774 </a:t>
            </a:r>
            <a:r>
              <a:rPr lang="en-US" dirty="0"/>
              <a:t>recipes </a:t>
            </a:r>
            <a:r>
              <a:rPr lang="en-US" dirty="0" smtClean="0"/>
              <a:t>and </a:t>
            </a:r>
            <a:r>
              <a:rPr lang="en-US" dirty="0"/>
              <a:t>20 kinds of </a:t>
            </a:r>
            <a:r>
              <a:rPr lang="en-US" dirty="0" smtClean="0"/>
              <a:t>cuisines</a:t>
            </a:r>
          </a:p>
          <a:p>
            <a:pPr lvl="3"/>
            <a:r>
              <a:rPr lang="en-US" dirty="0" smtClean="0"/>
              <a:t>Recipe id</a:t>
            </a:r>
          </a:p>
          <a:p>
            <a:pPr lvl="3"/>
            <a:r>
              <a:rPr lang="en-US" dirty="0" smtClean="0"/>
              <a:t>type of cuisine</a:t>
            </a:r>
          </a:p>
          <a:p>
            <a:pPr lvl="3"/>
            <a:r>
              <a:rPr lang="en-US" dirty="0" smtClean="0"/>
              <a:t>list of ingredients of each</a:t>
            </a:r>
          </a:p>
          <a:p>
            <a:pPr lvl="2"/>
            <a:r>
              <a:rPr lang="en-US" dirty="0" smtClean="0"/>
              <a:t>Testing data</a:t>
            </a:r>
          </a:p>
          <a:p>
            <a:pPr lvl="3"/>
            <a:r>
              <a:rPr lang="en-US" dirty="0"/>
              <a:t>Recipe </a:t>
            </a:r>
            <a:r>
              <a:rPr lang="en-US" dirty="0" smtClean="0"/>
              <a:t>id</a:t>
            </a:r>
          </a:p>
          <a:p>
            <a:pPr lvl="3"/>
            <a:r>
              <a:rPr lang="en-US" dirty="0"/>
              <a:t>list of ingredients of </a:t>
            </a:r>
            <a:r>
              <a:rPr lang="en-US" dirty="0" smtClean="0"/>
              <a:t>each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endParaRPr kumimoji="1"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r="14143"/>
          <a:stretch/>
        </p:blipFill>
        <p:spPr>
          <a:xfrm>
            <a:off x="5926791" y="4620586"/>
            <a:ext cx="29314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3182" y="2452431"/>
            <a:ext cx="29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 Batch-norm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but with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89" y="2090737"/>
            <a:ext cx="5525411" cy="41243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18624"/>
              </p:ext>
            </p:extLst>
          </p:nvPr>
        </p:nvGraphicFramePr>
        <p:xfrm>
          <a:off x="540187" y="3748008"/>
          <a:ext cx="3061820" cy="136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00"/>
                <a:gridCol w="1124280"/>
                <a:gridCol w="1129940"/>
              </a:tblGrid>
              <a:tr h="41461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51795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0.780003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0.726374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3434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0.741327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0.855012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8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without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38" y="2000249"/>
            <a:ext cx="5255262" cy="394144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38169"/>
              </p:ext>
            </p:extLst>
          </p:nvPr>
        </p:nvGraphicFramePr>
        <p:xfrm>
          <a:off x="564156" y="3555138"/>
          <a:ext cx="2921993" cy="118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8"/>
                <a:gridCol w="1072937"/>
                <a:gridCol w="1078338"/>
              </a:tblGrid>
              <a:tr h="3925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03214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0.999609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0.001691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392549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0.754651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1.096316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6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07626" y="5809494"/>
            <a:ext cx="29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Batch-norm:</a:t>
            </a: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faster</a:t>
            </a:r>
            <a:r>
              <a:rPr lang="zh-CN" altLang="en-US" b="1" dirty="0" smtClean="0"/>
              <a:t> </a:t>
            </a:r>
            <a:r>
              <a:rPr lang="en-US" altLang="zh-CN" b="1" dirty="0"/>
              <a:t>convergence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1206" y="5809494"/>
            <a:ext cx="288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Dropout:</a:t>
            </a:r>
            <a:r>
              <a:rPr lang="zh-CN" altLang="en-US" b="1" dirty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reduce</a:t>
            </a:r>
            <a:r>
              <a:rPr lang="zh-CN" altLang="en-US" b="1" dirty="0" smtClean="0"/>
              <a:t> </a:t>
            </a:r>
            <a:r>
              <a:rPr lang="en-US" altLang="zh-CN" b="1" dirty="0"/>
              <a:t>over-fitting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70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91586"/>
              </p:ext>
            </p:extLst>
          </p:nvPr>
        </p:nvGraphicFramePr>
        <p:xfrm>
          <a:off x="1556542" y="2386012"/>
          <a:ext cx="5872957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7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4163" y="3410248"/>
            <a:ext cx="8510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your Attention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0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7-04-23 at 9.49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1" y="2090790"/>
            <a:ext cx="7411720" cy="46008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37178"/>
            <a:ext cx="7076747" cy="3992563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sz="2000" dirty="0" smtClean="0"/>
              <a:t>   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</a:t>
            </a:r>
            <a:r>
              <a:rPr kumimoji="1" lang="en-US" altLang="zh-CN" sz="2000" dirty="0" smtClean="0"/>
              <a:t> Italian (7838)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Mexican (6438)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</a:t>
            </a:r>
            <a:r>
              <a:rPr kumimoji="1" lang="en-US" altLang="zh-CN" sz="2000" dirty="0" err="1" smtClean="0"/>
              <a:t>Southern_US</a:t>
            </a:r>
            <a:r>
              <a:rPr kumimoji="1" lang="en-US" altLang="zh-CN" sz="2000" dirty="0" smtClean="0"/>
              <a:t> (4320)</a:t>
            </a:r>
            <a:endParaRPr kumimoji="1" lang="en-US" altLang="zh-CN" sz="2000" dirty="0" smtClean="0"/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Introdution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938355"/>
            <a:ext cx="4182201" cy="399256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K-means 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err="1" smtClean="0"/>
              <a:t>Tf-idf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</a:t>
            </a:r>
            <a:r>
              <a:rPr kumimoji="1" lang="en-US" altLang="zh-CN" dirty="0"/>
              <a:t>one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the other cuisines in its cluster)</a:t>
            </a:r>
            <a:endParaRPr kumimoji="1" lang="zh-CN" altLang="en-US" dirty="0"/>
          </a:p>
        </p:txBody>
      </p:sp>
      <p:pic>
        <p:nvPicPr>
          <p:cNvPr id="4" name="图片 3" descr="pca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r="18473"/>
          <a:stretch/>
        </p:blipFill>
        <p:spPr>
          <a:xfrm>
            <a:off x="4569412" y="2041142"/>
            <a:ext cx="4280010" cy="41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4089" y="213360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51" y="2719729"/>
            <a:ext cx="3964097" cy="37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>
                <a:solidFill>
                  <a:schemeClr val="accent4">
                    <a:lumMod val="75000"/>
                  </a:schemeClr>
                </a:solidFill>
              </a:rPr>
              <a:t>Italian</a:t>
            </a:r>
            <a:r>
              <a:rPr kumimoji="1"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7" y="3167810"/>
            <a:ext cx="3808259" cy="3417528"/>
          </a:xfrm>
          <a:prstGeom prst="rect">
            <a:avLst/>
          </a:prstGeom>
        </p:spPr>
      </p:pic>
      <p:pic>
        <p:nvPicPr>
          <p:cNvPr id="5" name="图片 4" descr="modular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11" y="3112586"/>
            <a:ext cx="3237575" cy="36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2328320"/>
            <a:ext cx="4182201" cy="3992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Random Forest</a:t>
            </a:r>
          </a:p>
          <a:p>
            <a:r>
              <a:rPr kumimoji="1" lang="en-US" altLang="zh-CN" dirty="0" smtClean="0"/>
              <a:t>Naïve Bayes</a:t>
            </a:r>
          </a:p>
          <a:p>
            <a:r>
              <a:rPr kumimoji="1" lang="en-US" altLang="zh-CN" dirty="0" smtClean="0"/>
              <a:t>SVM</a:t>
            </a:r>
          </a:p>
          <a:p>
            <a:r>
              <a:rPr kumimoji="1" lang="en-US" altLang="zh-CN" dirty="0" smtClean="0"/>
              <a:t>LDA</a:t>
            </a:r>
            <a:endParaRPr kumimoji="1" lang="en-US" altLang="zh-CN" dirty="0" smtClean="0"/>
          </a:p>
          <a:p>
            <a:r>
              <a:rPr kumimoji="1" lang="en-US" altLang="zh-CN" dirty="0" smtClean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8" y="2784288"/>
            <a:ext cx="5240402" cy="23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</a:t>
            </a:r>
            <a:r>
              <a:rPr lang="en-US" dirty="0" smtClean="0"/>
              <a:t>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4441214"/>
            <a:ext cx="4471988" cy="158105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Max_features</a:t>
            </a:r>
            <a:endParaRPr lang="en-US" dirty="0" smtClean="0"/>
          </a:p>
          <a:p>
            <a:pPr lvl="1"/>
            <a:r>
              <a:rPr lang="en-US" dirty="0" err="1" smtClean="0"/>
              <a:t>Sqrt</a:t>
            </a:r>
            <a:r>
              <a:rPr lang="en-US" dirty="0" smtClean="0"/>
              <a:t> </a:t>
            </a:r>
            <a:r>
              <a:rPr lang="en-US" dirty="0" smtClean="0"/>
              <a:t>-&gt;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Log2 </a:t>
            </a:r>
            <a:r>
              <a:rPr lang="en-US" dirty="0" smtClean="0"/>
              <a:t>-&gt; log2(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None </a:t>
            </a:r>
            <a:r>
              <a:rPr lang="en-US" dirty="0" smtClean="0"/>
              <a:t>-&gt; </a:t>
            </a:r>
            <a:r>
              <a:rPr lang="en-US" dirty="0" err="1" smtClean="0"/>
              <a:t>n_features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756152" y="1973620"/>
          <a:ext cx="3854024" cy="219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4756151" y="4366127"/>
          <a:ext cx="3854024" cy="173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5854" y="2271713"/>
            <a:ext cx="4471989" cy="1581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trees</a:t>
            </a:r>
          </a:p>
          <a:p>
            <a:pPr lvl="1"/>
            <a:r>
              <a:rPr lang="en-US" dirty="0"/>
              <a:t>Higher number of trees</a:t>
            </a:r>
          </a:p>
          <a:p>
            <a:pPr lvl="2"/>
            <a:r>
              <a:rPr lang="en-US" dirty="0"/>
              <a:t>Better performance</a:t>
            </a:r>
          </a:p>
          <a:p>
            <a:pPr lvl="2"/>
            <a:r>
              <a:rPr lang="en-US" dirty="0"/>
              <a:t>Lower </a:t>
            </a:r>
            <a:r>
              <a:rPr lang="en-US" dirty="0" smtClean="0"/>
              <a:t>speed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</a:t>
            </a:r>
            <a:r>
              <a:rPr lang="en-US" dirty="0" smtClean="0"/>
              <a:t>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8531"/>
            <a:ext cx="3030537" cy="494809"/>
          </a:xfrm>
        </p:spPr>
        <p:txBody>
          <a:bodyPr>
            <a:normAutofit/>
          </a:bodyPr>
          <a:lstStyle/>
          <a:p>
            <a:r>
              <a:rPr lang="en-US" dirty="0" smtClean="0"/>
              <a:t>Min samples </a:t>
            </a:r>
            <a:r>
              <a:rPr lang="en-US" dirty="0" smtClean="0"/>
              <a:t>leaf</a:t>
            </a:r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775509" y="2283620"/>
          <a:ext cx="3449792" cy="1671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4775509" y="4138822"/>
          <a:ext cx="3855767" cy="205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827094"/>
            <a:ext cx="2983001" cy="5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max_depth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86950" y="2752186"/>
            <a:ext cx="5061736" cy="120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The minimum number of samples </a:t>
            </a:r>
          </a:p>
          <a:p>
            <a:pPr lvl="3"/>
            <a:r>
              <a:rPr lang="en-US" dirty="0"/>
              <a:t>required to split an internal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4163" y="4444379"/>
            <a:ext cx="4491346" cy="1481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maximum depth of the tree. </a:t>
            </a:r>
          </a:p>
          <a:p>
            <a:pPr lvl="1"/>
            <a:r>
              <a:rPr lang="en-US" dirty="0"/>
              <a:t>If None, then nodes are expanded until all leaves are pure or until all leaves contain less than </a:t>
            </a:r>
            <a:r>
              <a:rPr lang="en-US" dirty="0" err="1"/>
              <a:t>min_samples_split</a:t>
            </a:r>
            <a:r>
              <a:rPr lang="en-US" dirty="0"/>
              <a:t> </a:t>
            </a:r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176</TotalTime>
  <Words>641</Words>
  <Application>Microsoft Macintosh PowerPoint</Application>
  <PresentationFormat>On-screen Show (4:3)</PresentationFormat>
  <Paragraphs>265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Corbel</vt:lpstr>
      <vt:lpstr>DengXian</vt:lpstr>
      <vt:lpstr>Wingdings</vt:lpstr>
      <vt:lpstr>宋体</vt:lpstr>
      <vt:lpstr>光谱</vt:lpstr>
      <vt:lpstr>What’s Cooking</vt:lpstr>
      <vt:lpstr>Project Description</vt:lpstr>
      <vt:lpstr>Introduction</vt:lpstr>
      <vt:lpstr>Introdution</vt:lpstr>
      <vt:lpstr>Introduction</vt:lpstr>
      <vt:lpstr>Introduction</vt:lpstr>
      <vt:lpstr>Methods</vt:lpstr>
      <vt:lpstr>Random Forest</vt:lpstr>
      <vt:lpstr>Random Forest</vt:lpstr>
      <vt:lpstr>Naïve Bayes</vt:lpstr>
      <vt:lpstr>Linear SVM</vt:lpstr>
      <vt:lpstr>Linear SVM</vt:lpstr>
      <vt:lpstr>Linear SVM</vt:lpstr>
      <vt:lpstr>LDA</vt:lpstr>
      <vt:lpstr>LDA</vt:lpstr>
      <vt:lpstr>LDA</vt:lpstr>
      <vt:lpstr>LDA + KNN</vt:lpstr>
      <vt:lpstr>Neural Network</vt:lpstr>
      <vt:lpstr>Results of Neural Network</vt:lpstr>
      <vt:lpstr>Results of Neural Network</vt:lpstr>
      <vt:lpstr>Results of Neural Network</vt:lpstr>
      <vt:lpstr>Comparison on the effects of Batch-norm and Dropout</vt:lpstr>
      <vt:lpstr>Comparison</vt:lpstr>
      <vt:lpstr>Fin</vt:lpstr>
    </vt:vector>
  </TitlesOfParts>
  <Company>university of pittsburgh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Xia, Congying</cp:lastModifiedBy>
  <cp:revision>35</cp:revision>
  <dcterms:created xsi:type="dcterms:W3CDTF">2017-04-23T20:20:25Z</dcterms:created>
  <dcterms:modified xsi:type="dcterms:W3CDTF">2017-04-24T21:38:46Z</dcterms:modified>
</cp:coreProperties>
</file>